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  <p:sldMasterId id="2147483732" r:id="rId2"/>
  </p:sld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</p:sldIdLst>
  <p:sldSz cx="9144000" cy="6858000" type="screen4x3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f You Were a Fish" id="{BE279389-A9B7-4246-8D6E-F3D650DE2260}">
          <p14:sldIdLst>
            <p14:sldId id="256"/>
            <p14:sldId id="257"/>
            <p14:sldId id="258"/>
            <p14:sldId id="259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618" y="2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9208" y="1752600"/>
            <a:ext cx="5143502" cy="1828800"/>
          </a:xfrm>
        </p:spPr>
        <p:txBody>
          <a:bodyPr rtlCol="0" anchor="b">
            <a:normAutofit/>
          </a:bodyPr>
          <a:lstStyle>
            <a:lvl1pPr algn="l">
              <a:defRPr sz="4050"/>
            </a:lvl1pPr>
          </a:lstStyle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0030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9661" y="421594"/>
            <a:ext cx="1714500" cy="1885508"/>
          </a:xfrm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-425972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630596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3991867" y="32456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34560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6799661" y="2484993"/>
            <a:ext cx="1714500" cy="3248729"/>
          </a:xfrm>
        </p:spPr>
        <p:txBody>
          <a:bodyPr rtlCol="0"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6DEE2-F07A-844F-B628-CD2F4B55D2E8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0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799" y="1330347"/>
            <a:ext cx="2880360" cy="2103120"/>
          </a:xfrm>
        </p:spPr>
        <p:txBody>
          <a:bodyPr rtlCol="0" anchor="b">
            <a:normAutofit/>
          </a:bodyPr>
          <a:lstStyle>
            <a:lvl1pPr>
              <a:defRPr sz="2700"/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60" y="914400"/>
            <a:ext cx="4629151" cy="50292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3799" y="3555524"/>
            <a:ext cx="2880360" cy="2388077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910" y="6019801"/>
            <a:ext cx="571500" cy="228600"/>
          </a:xfrm>
        </p:spPr>
        <p:txBody>
          <a:bodyPr rtlCol="0"/>
          <a:lstStyle>
            <a:lvl1pPr algn="l">
              <a:defRPr/>
            </a:lvl1pPr>
          </a:lstStyle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56708" y="6019801"/>
            <a:ext cx="1047195" cy="228600"/>
          </a:xfrm>
        </p:spPr>
        <p:txBody>
          <a:bodyPr rtlCol="0"/>
          <a:lstStyle/>
          <a:p>
            <a:fld id="{7A76DEE2-F07A-844F-B628-CD2F4B55D2E8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5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668" y="1330347"/>
            <a:ext cx="2880360" cy="2103120"/>
          </a:xfrm>
        </p:spPr>
        <p:txBody>
          <a:bodyPr rtlCol="0" anchor="b">
            <a:normAutofit/>
          </a:bodyPr>
          <a:lstStyle>
            <a:lvl1pPr>
              <a:defRPr sz="2700"/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446659" y="781399"/>
            <a:ext cx="4825049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sz="1350"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sz="1350"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62746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19668" y="3555522"/>
            <a:ext cx="2880360" cy="2168517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6DEE2-F07A-844F-B628-CD2F4B55D2E8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2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6DEE2-F07A-844F-B628-CD2F4B55D2E8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8202" y="304800"/>
            <a:ext cx="1297148" cy="5676900"/>
          </a:xfrm>
        </p:spPr>
        <p:txBody>
          <a:bodyPr vert="eaVert"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6475253" cy="5676900"/>
          </a:xfrm>
        </p:spPr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6DEE2-F07A-844F-B628-CD2F4B55D2E8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9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9208" y="1752600"/>
            <a:ext cx="5143502" cy="1828800"/>
          </a:xfrm>
        </p:spPr>
        <p:txBody>
          <a:bodyPr rtlCol="0" anchor="b">
            <a:normAutofit/>
          </a:bodyPr>
          <a:lstStyle>
            <a:lvl1pPr algn="l">
              <a:defRPr sz="4050"/>
            </a:lvl1pPr>
          </a:lstStyle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336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9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9210" y="1828800"/>
            <a:ext cx="5143502" cy="1828800"/>
          </a:xfrm>
        </p:spPr>
        <p:txBody>
          <a:bodyPr rtlCol="0" anchor="b">
            <a:normAutofit/>
          </a:bodyPr>
          <a:lstStyle>
            <a:lvl1pPr>
              <a:defRPr sz="3300"/>
            </a:lvl1pPr>
          </a:lstStyle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8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8909" y="1825625"/>
            <a:ext cx="3715941" cy="4187952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187952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3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505076"/>
            <a:ext cx="3717036" cy="3476625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717036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717036" cy="3476625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6DEE2-F07A-844F-B628-CD2F4B55D2E8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0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909" y="304799"/>
            <a:ext cx="7543802" cy="121615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789317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948771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789317" y="4935990"/>
            <a:ext cx="3276735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072334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231788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5057181" y="4935990"/>
            <a:ext cx="3276735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2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393436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936876" y="1824285"/>
            <a:ext cx="2036467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409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5400000">
            <a:off x="2997433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3540693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3530406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/>
        </p:nvGrpSpPr>
        <p:grpSpPr>
          <a:xfrm rot="5400000">
            <a:off x="5623839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6167099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6156812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5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9661" y="421594"/>
            <a:ext cx="1714500" cy="1885508"/>
          </a:xfrm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-425972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630596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3991867" y="32456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34560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6799661" y="2484993"/>
            <a:ext cx="1714500" cy="3248729"/>
          </a:xfrm>
        </p:spPr>
        <p:txBody>
          <a:bodyPr rtlCol="0"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1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799" y="1330347"/>
            <a:ext cx="2880360" cy="2103120"/>
          </a:xfrm>
        </p:spPr>
        <p:txBody>
          <a:bodyPr rtlCol="0" anchor="b">
            <a:normAutofit/>
          </a:bodyPr>
          <a:lstStyle>
            <a:lvl1pPr>
              <a:defRPr sz="2700"/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60" y="914400"/>
            <a:ext cx="4629151" cy="50292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3799" y="3555524"/>
            <a:ext cx="2880360" cy="2388077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910" y="6019801"/>
            <a:ext cx="571500" cy="228600"/>
          </a:xfrm>
        </p:spPr>
        <p:txBody>
          <a:bodyPr rtlCol="0"/>
          <a:lstStyle>
            <a:lvl1pPr algn="l">
              <a:defRPr/>
            </a:lvl1pPr>
          </a:lstStyle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56708" y="6019801"/>
            <a:ext cx="1047195" cy="228600"/>
          </a:xfrm>
        </p:spPr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3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668" y="1330347"/>
            <a:ext cx="2880360" cy="2103120"/>
          </a:xfrm>
        </p:spPr>
        <p:txBody>
          <a:bodyPr rtlCol="0" anchor="b">
            <a:normAutofit/>
          </a:bodyPr>
          <a:lstStyle>
            <a:lvl1pPr>
              <a:defRPr sz="2700"/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446659" y="781399"/>
            <a:ext cx="4825049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sz="1350"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sz="1350"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62746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19668" y="3555522"/>
            <a:ext cx="2880360" cy="2168517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1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8202" y="304800"/>
            <a:ext cx="1297148" cy="5676900"/>
          </a:xfrm>
        </p:spPr>
        <p:txBody>
          <a:bodyPr vert="eaVert"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6475253" cy="5676900"/>
          </a:xfrm>
        </p:spPr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8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9210" y="1828800"/>
            <a:ext cx="5143502" cy="1828800"/>
          </a:xfrm>
        </p:spPr>
        <p:txBody>
          <a:bodyPr rtlCol="0" anchor="b">
            <a:normAutofit/>
          </a:bodyPr>
          <a:lstStyle>
            <a:lvl1pPr>
              <a:defRPr sz="3300"/>
            </a:lvl1pPr>
          </a:lstStyle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998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8909" y="1825625"/>
            <a:ext cx="3715941" cy="4187952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187952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6DEE2-F07A-844F-B628-CD2F4B55D2E8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1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505076"/>
            <a:ext cx="3717036" cy="3476625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717036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717036" cy="3476625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6DEE2-F07A-844F-B628-CD2F4B55D2E8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8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6DEE2-F07A-844F-B628-CD2F4B55D2E8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2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6DEE2-F07A-844F-B628-CD2F4B55D2E8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909" y="304799"/>
            <a:ext cx="7543802" cy="121615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789317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948771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789317" y="4935990"/>
            <a:ext cx="3276735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072334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231788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5057181" y="4935990"/>
            <a:ext cx="3276735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6DEE2-F07A-844F-B628-CD2F4B55D2E8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4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393436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936876" y="1824285"/>
            <a:ext cx="2036467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409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5400000">
            <a:off x="2997433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3540693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3530406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/>
        </p:nvGrpSpPr>
        <p:grpSpPr>
          <a:xfrm rot="5400000">
            <a:off x="5623839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6167099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6156812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6DEE2-F07A-844F-B628-CD2F4B55D2E8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3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8910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7A76DEE2-F07A-844F-B628-CD2F4B55D2E8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3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60604" indent="-260604" algn="l" defTabSz="6858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5498" indent="-212598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8910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7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60604" indent="-260604" algn="l" defTabSz="6858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5498" indent="-212598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1840" y="-284812"/>
            <a:ext cx="8148320" cy="1754326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If You Were a Fish</a:t>
            </a:r>
          </a:p>
        </p:txBody>
      </p:sp>
      <p:pic>
        <p:nvPicPr>
          <p:cNvPr id="4" name="Picture 3" descr="Cartoon fis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520" y="2957135"/>
            <a:ext cx="7172960" cy="28572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7775D3-2247-432D-B55B-B0D097991414}"/>
              </a:ext>
            </a:extLst>
          </p:cNvPr>
          <p:cNvSpPr txBox="1"/>
          <p:nvPr/>
        </p:nvSpPr>
        <p:spPr>
          <a:xfrm>
            <a:off x="1630313" y="1469514"/>
            <a:ext cx="63913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Created By: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Appalachian Watershed Research Group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The Voinovich School of Leadership &amp; Public Affairs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Ohio University 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A special thanks to the AEP Foundation!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8909" y="60960"/>
            <a:ext cx="7543802" cy="82296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Substrate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1780" y="883920"/>
            <a:ext cx="8648540" cy="4302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The sediment or material (ex. rocks) at the bottom of the stream</a:t>
            </a:r>
          </a:p>
        </p:txBody>
      </p:sp>
      <p:pic>
        <p:nvPicPr>
          <p:cNvPr id="4" name="Picture 3" descr="A mix of gravel, boulders, and sandy creek bottom"/>
          <p:cNvPicPr>
            <a:picLocks noChangeAspect="1"/>
          </p:cNvPicPr>
          <p:nvPr/>
        </p:nvPicPr>
        <p:blipFill rotWithShape="1">
          <a:blip r:embed="rId2"/>
          <a:srcRect l="9020" t="41371" r="13235"/>
          <a:stretch/>
        </p:blipFill>
        <p:spPr>
          <a:xfrm>
            <a:off x="458897" y="2196075"/>
            <a:ext cx="8223826" cy="465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2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8909" y="111760"/>
            <a:ext cx="7543802" cy="822960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Thalweg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5286" y="934720"/>
            <a:ext cx="8776794" cy="43831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A line following the lowest part of a valley or stream channel</a:t>
            </a:r>
          </a:p>
        </p:txBody>
      </p:sp>
      <p:pic>
        <p:nvPicPr>
          <p:cNvPr id="4" name="Picture 3" descr="A depiction of a thalweg or the deepest part of the stream"/>
          <p:cNvPicPr>
            <a:picLocks noChangeAspect="1"/>
          </p:cNvPicPr>
          <p:nvPr/>
        </p:nvPicPr>
        <p:blipFill rotWithShape="1">
          <a:blip r:embed="rId2"/>
          <a:srcRect t="16837" r="44081" b="20625"/>
          <a:stretch/>
        </p:blipFill>
        <p:spPr>
          <a:xfrm>
            <a:off x="1731645" y="1920240"/>
            <a:ext cx="5847715" cy="490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0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8909" y="0"/>
            <a:ext cx="7543802" cy="92456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Stream Channel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792" y="924560"/>
            <a:ext cx="8772968" cy="43768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The path of water and sediment flow between banks</a:t>
            </a:r>
          </a:p>
        </p:txBody>
      </p:sp>
      <p:pic>
        <p:nvPicPr>
          <p:cNvPr id="4" name="Picture 3" descr="A small wetted stream channel with rocky bottom and vegetated ban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138" y="2040663"/>
            <a:ext cx="7169581" cy="482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4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8909" y="0"/>
            <a:ext cx="7543802" cy="97536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Entrenchment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1780" y="843280"/>
            <a:ext cx="8719659" cy="45075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The vertical containment of the stream, indicator of erosion</a:t>
            </a:r>
          </a:p>
          <a:p>
            <a:pPr marL="0" indent="0" algn="ctr">
              <a:buNone/>
            </a:pPr>
            <a:endParaRPr lang="en-US" sz="3200" dirty="0"/>
          </a:p>
        </p:txBody>
      </p:sp>
      <p:pic>
        <p:nvPicPr>
          <p:cNvPr id="4" name="Picture 3" descr="A image that illustrates the differing levels of entrenchm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981" y="1933681"/>
            <a:ext cx="7349730" cy="49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"/>
          <p:cNvSpPr>
            <a:spLocks noGrp="1"/>
          </p:cNvSpPr>
          <p:nvPr>
            <p:ph type="title"/>
          </p:nvPr>
        </p:nvSpPr>
        <p:spPr>
          <a:xfrm>
            <a:off x="798909" y="-22924"/>
            <a:ext cx="7543802" cy="111004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Photo Word Bank</a:t>
            </a:r>
          </a:p>
        </p:txBody>
      </p:sp>
      <p:pic>
        <p:nvPicPr>
          <p:cNvPr id="22" name="Picture 21" descr="poo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9" y="1087120"/>
            <a:ext cx="2507002" cy="178878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4852" y="2264712"/>
            <a:ext cx="98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Pool</a:t>
            </a:r>
          </a:p>
        </p:txBody>
      </p:sp>
      <p:pic>
        <p:nvPicPr>
          <p:cNvPr id="20" name="Picture 19" descr="riff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910" y="1087119"/>
            <a:ext cx="2385041" cy="17887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18909" y="2365829"/>
            <a:ext cx="1185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Riffle</a:t>
            </a:r>
          </a:p>
        </p:txBody>
      </p:sp>
      <p:pic>
        <p:nvPicPr>
          <p:cNvPr id="24" name="Picture 23" descr="run"/>
          <p:cNvPicPr>
            <a:picLocks noChangeAspect="1"/>
          </p:cNvPicPr>
          <p:nvPr/>
        </p:nvPicPr>
        <p:blipFill rotWithShape="1">
          <a:blip r:embed="rId4"/>
          <a:srcRect t="15615"/>
          <a:stretch/>
        </p:blipFill>
        <p:spPr>
          <a:xfrm>
            <a:off x="4903951" y="1094878"/>
            <a:ext cx="2116399" cy="174456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952966" y="2300437"/>
            <a:ext cx="1010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Run</a:t>
            </a:r>
          </a:p>
        </p:txBody>
      </p:sp>
      <p:pic>
        <p:nvPicPr>
          <p:cNvPr id="16" name="Picture 15" descr="eddy"/>
          <p:cNvPicPr>
            <a:picLocks noChangeAspect="1"/>
          </p:cNvPicPr>
          <p:nvPr/>
        </p:nvPicPr>
        <p:blipFill rotWithShape="1">
          <a:blip r:embed="rId5"/>
          <a:srcRect l="40226" t="40649"/>
          <a:stretch/>
        </p:blipFill>
        <p:spPr>
          <a:xfrm>
            <a:off x="6754938" y="1087119"/>
            <a:ext cx="2389062" cy="17445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069365" y="2342599"/>
            <a:ext cx="1049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Eddy</a:t>
            </a:r>
          </a:p>
        </p:txBody>
      </p:sp>
      <p:pic>
        <p:nvPicPr>
          <p:cNvPr id="14" name="Picture 13" descr="riparia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8" y="2875901"/>
            <a:ext cx="2507002" cy="18255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9094" y="4247470"/>
            <a:ext cx="1822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Riparian</a:t>
            </a:r>
          </a:p>
        </p:txBody>
      </p:sp>
      <p:pic>
        <p:nvPicPr>
          <p:cNvPr id="12" name="Picture 11" descr="cut ban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6461" y="2831681"/>
            <a:ext cx="2407490" cy="18520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45004" y="4239779"/>
            <a:ext cx="2128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Cut bank</a:t>
            </a:r>
          </a:p>
        </p:txBody>
      </p:sp>
      <p:pic>
        <p:nvPicPr>
          <p:cNvPr id="8" name="Picture 7" descr="Thalweg"/>
          <p:cNvPicPr>
            <a:picLocks noChangeAspect="1"/>
          </p:cNvPicPr>
          <p:nvPr/>
        </p:nvPicPr>
        <p:blipFill rotWithShape="1">
          <a:blip r:embed="rId8"/>
          <a:srcRect t="16837" r="44081" b="20625"/>
          <a:stretch/>
        </p:blipFill>
        <p:spPr>
          <a:xfrm>
            <a:off x="4903950" y="2782314"/>
            <a:ext cx="2129503" cy="18781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30045" y="4233938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Thalweg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8" name="Picture 17" descr="rootwa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9410" y="2794585"/>
            <a:ext cx="2152682" cy="17887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63447" y="4167717"/>
            <a:ext cx="15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Rootwad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stream channel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09" y="4659058"/>
            <a:ext cx="3390824" cy="19551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374" y="6187756"/>
            <a:ext cx="324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Stream channel</a:t>
            </a:r>
          </a:p>
        </p:txBody>
      </p:sp>
      <p:pic>
        <p:nvPicPr>
          <p:cNvPr id="10" name="Picture 9" descr="substrate"/>
          <p:cNvPicPr>
            <a:picLocks noChangeAspect="1"/>
          </p:cNvPicPr>
          <p:nvPr/>
        </p:nvPicPr>
        <p:blipFill rotWithShape="1">
          <a:blip r:embed="rId11"/>
          <a:srcRect l="9020" t="41371" r="13235"/>
          <a:stretch/>
        </p:blipFill>
        <p:spPr>
          <a:xfrm>
            <a:off x="3357335" y="4593044"/>
            <a:ext cx="2776940" cy="20211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98841" y="6146799"/>
            <a:ext cx="2013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Substrate</a:t>
            </a:r>
          </a:p>
        </p:txBody>
      </p:sp>
      <p:pic>
        <p:nvPicPr>
          <p:cNvPr id="4" name="Picture 3" descr="Entrenchment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9304" y="4574908"/>
            <a:ext cx="3107614" cy="20821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1422" y="6166534"/>
            <a:ext cx="2949063" cy="474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Entrenchment</a:t>
            </a:r>
          </a:p>
        </p:txBody>
      </p:sp>
    </p:spTree>
    <p:extLst>
      <p:ext uri="{BB962C8B-B14F-4D97-AF65-F5344CB8AC3E}">
        <p14:creationId xmlns:p14="http://schemas.microsoft.com/office/powerpoint/2010/main" val="24883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B9B9-FCDB-4F55-B271-52548D07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160"/>
            <a:ext cx="9144000" cy="924560"/>
          </a:xfrm>
        </p:spPr>
        <p:txBody>
          <a:bodyPr>
            <a:noAutofit/>
          </a:bodyPr>
          <a:lstStyle/>
          <a:p>
            <a:pPr algn="ctr"/>
            <a:br>
              <a:rPr lang="en-US" sz="4800" dirty="0"/>
            </a:br>
            <a:r>
              <a:rPr lang="en-US" sz="4800" dirty="0"/>
              <a:t>Special Thanks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DA3A0-6165-44CA-B077-181C39064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2240"/>
            <a:ext cx="9144000" cy="4597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Appalachian Watershed Research Group</a:t>
            </a:r>
          </a:p>
          <a:p>
            <a:pPr marL="0" indent="0" algn="ctr">
              <a:buNone/>
            </a:pPr>
            <a:r>
              <a:rPr lang="en-US" sz="2800" dirty="0"/>
              <a:t>The Voinovich School of Leadership &amp; Public Affairs</a:t>
            </a:r>
          </a:p>
          <a:p>
            <a:pPr marL="0" indent="0" algn="ctr">
              <a:buNone/>
            </a:pPr>
            <a:r>
              <a:rPr lang="en-US" sz="2800" dirty="0"/>
              <a:t>Ohio University </a:t>
            </a:r>
          </a:p>
          <a:p>
            <a:pPr marL="0" indent="0" algn="ctr">
              <a:buNone/>
            </a:pPr>
            <a:r>
              <a:rPr lang="en-US" sz="2800" dirty="0"/>
              <a:t>AEP Foundation</a:t>
            </a:r>
          </a:p>
        </p:txBody>
      </p:sp>
      <p:pic>
        <p:nvPicPr>
          <p:cNvPr id="11" name="Picture 10" descr="ohio university logo">
            <a:extLst>
              <a:ext uri="{FF2B5EF4-FFF2-40B4-BE49-F238E27FC236}">
                <a16:creationId xmlns:a16="http://schemas.microsoft.com/office/drawing/2014/main" id="{F2F4E009-5C7F-4350-B65D-29229A5BB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12" y="4684025"/>
            <a:ext cx="3259708" cy="1325615"/>
          </a:xfrm>
          <a:prstGeom prst="rect">
            <a:avLst/>
          </a:prstGeom>
        </p:spPr>
      </p:pic>
      <p:pic>
        <p:nvPicPr>
          <p:cNvPr id="9" name="Picture 8" descr="AEP logo">
            <a:extLst>
              <a:ext uri="{FF2B5EF4-FFF2-40B4-BE49-F238E27FC236}">
                <a16:creationId xmlns:a16="http://schemas.microsoft.com/office/drawing/2014/main" id="{693A0EA4-51BE-4477-9AF6-D02950BF10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85" t="19074" r="11305" b="8333"/>
          <a:stretch/>
        </p:blipFill>
        <p:spPr>
          <a:xfrm>
            <a:off x="5486400" y="4684025"/>
            <a:ext cx="1838960" cy="144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2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112" y="0"/>
            <a:ext cx="8868328" cy="19304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What characteristics would you want in your stream if you were a fish?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061633"/>
            <a:ext cx="8229599" cy="1367367"/>
          </a:xfrm>
        </p:spPr>
        <p:txBody>
          <a:bodyPr>
            <a:normAutofit/>
          </a:bodyPr>
          <a:lstStyle/>
          <a:p>
            <a:r>
              <a:rPr lang="en-US" sz="3200" dirty="0"/>
              <a:t>Think of 5 characteristics and record them on your paper</a:t>
            </a:r>
          </a:p>
        </p:txBody>
      </p:sp>
      <p:pic>
        <p:nvPicPr>
          <p:cNvPr id="4" name="Picture 3" descr="cartoon fis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76" y="3297767"/>
            <a:ext cx="76200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8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3149" y="-147637"/>
            <a:ext cx="7543802" cy="97059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Run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85520"/>
            <a:ext cx="9143999" cy="43617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The main body of  a stream that runs smoothly downstream</a:t>
            </a:r>
          </a:p>
        </p:txBody>
      </p:sp>
      <p:pic>
        <p:nvPicPr>
          <p:cNvPr id="7" name="Picture 6" descr="Beautiful stream in SE Ohio with a wooded riparian zon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91" y="2155371"/>
            <a:ext cx="5622834" cy="421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0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8909" y="182880"/>
            <a:ext cx="7543802" cy="70104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Pool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7937" y="866988"/>
            <a:ext cx="8725746" cy="969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Deep areas of slow moving water</a:t>
            </a:r>
          </a:p>
        </p:txBody>
      </p:sp>
      <p:pic>
        <p:nvPicPr>
          <p:cNvPr id="4" name="Picture 3" descr="Beautiful waterfall about 3-4 feet hig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27" y="148336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3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8909" y="182880"/>
            <a:ext cx="7543802" cy="69088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Riffle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3200" y="873760"/>
            <a:ext cx="8940799" cy="44226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A rocky or shallow part of a stream or river through rough water</a:t>
            </a:r>
          </a:p>
        </p:txBody>
      </p:sp>
      <p:pic>
        <p:nvPicPr>
          <p:cNvPr id="4" name="Picture 3" descr="Riffle in a stream with rocks and white breaking wa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106" y="2011680"/>
            <a:ext cx="6258560" cy="46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2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8909" y="121920"/>
            <a:ext cx="7543802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Root Wad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792" y="883920"/>
            <a:ext cx="8722168" cy="4144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The trunk of a dead tree with the roots attached and the soil removed so that the roots are exposed</a:t>
            </a:r>
          </a:p>
          <a:p>
            <a:pPr marL="0" indent="0" algn="ctr">
              <a:buNone/>
            </a:pPr>
            <a:endParaRPr lang="en-US" sz="3200" dirty="0"/>
          </a:p>
        </p:txBody>
      </p:sp>
      <p:pic>
        <p:nvPicPr>
          <p:cNvPr id="5" name="Picture 4" descr="A tree with many exposed roots above the waterl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857" y="2403420"/>
            <a:ext cx="5504469" cy="423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628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8909" y="112049"/>
            <a:ext cx="7543802" cy="68072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Eddy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5286" y="792769"/>
            <a:ext cx="8807274" cy="45746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A circular current of water</a:t>
            </a:r>
          </a:p>
        </p:txBody>
      </p:sp>
      <p:pic>
        <p:nvPicPr>
          <p:cNvPr id="4" name="Picture 3" descr="An image of an eddy, a small swirling whirlpool in the stream"/>
          <p:cNvPicPr>
            <a:picLocks noChangeAspect="1"/>
          </p:cNvPicPr>
          <p:nvPr/>
        </p:nvPicPr>
        <p:blipFill rotWithShape="1">
          <a:blip r:embed="rId2"/>
          <a:srcRect l="40226" t="40649"/>
          <a:stretch/>
        </p:blipFill>
        <p:spPr>
          <a:xfrm>
            <a:off x="1112079" y="1361440"/>
            <a:ext cx="7230632" cy="538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7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8909" y="239503"/>
            <a:ext cx="7543802" cy="7214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Riparian Zone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5286" y="961001"/>
            <a:ext cx="8898714" cy="44063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The bank of a stream, typically filled with vegetation</a:t>
            </a:r>
          </a:p>
        </p:txBody>
      </p:sp>
      <p:pic>
        <p:nvPicPr>
          <p:cNvPr id="4" name="Picture 3" descr="A beautiful rocky stream with trees on both ban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2051508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3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8909" y="91440"/>
            <a:ext cx="7543802" cy="77216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Eroded banks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7756" y="863600"/>
            <a:ext cx="8684163" cy="44377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Evidence of erosion on the outside bank of a stream</a:t>
            </a:r>
          </a:p>
        </p:txBody>
      </p:sp>
      <p:pic>
        <p:nvPicPr>
          <p:cNvPr id="4" name="Picture 3" descr="An eroded cut bank with exposed soil and vertical edg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890" y="1946275"/>
            <a:ext cx="6529070" cy="489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8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nature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Theme" id="{E3A85A42-7775-4B8F-A06D-CC98B3553610}" vid="{776EB28E-0D9E-41DB-B055-630767DEEC91}"/>
    </a:ext>
  </a:extLst>
</a:theme>
</file>

<file path=ppt/theme/theme2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natureTheme</Template>
  <TotalTime>237</TotalTime>
  <Words>226</Words>
  <Application>Microsoft Office PowerPoint</Application>
  <PresentationFormat>On-screen Show (4:3)</PresentationFormat>
  <Paragraphs>47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Segoe Print</vt:lpstr>
      <vt:lpstr>natureTheme</vt:lpstr>
      <vt:lpstr>Nature Illustration 16x9</vt:lpstr>
      <vt:lpstr>If You Were a Fish</vt:lpstr>
      <vt:lpstr>What characteristics would you want in your stream if you were a fish?</vt:lpstr>
      <vt:lpstr>Run</vt:lpstr>
      <vt:lpstr>Pool</vt:lpstr>
      <vt:lpstr>Riffle</vt:lpstr>
      <vt:lpstr>Root Wad</vt:lpstr>
      <vt:lpstr>Eddy</vt:lpstr>
      <vt:lpstr>Riparian Zone</vt:lpstr>
      <vt:lpstr>Eroded banks</vt:lpstr>
      <vt:lpstr>Substrate</vt:lpstr>
      <vt:lpstr>Thalweg</vt:lpstr>
      <vt:lpstr>Stream Channel</vt:lpstr>
      <vt:lpstr>Entrenchment</vt:lpstr>
      <vt:lpstr>Photo Word Bank</vt:lpstr>
      <vt:lpstr> Special Thanks To: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 YOU WERE A FISH</dc:title>
  <dc:creator>Jennifer</dc:creator>
  <cp:lastModifiedBy>Bowman, Jen</cp:lastModifiedBy>
  <cp:revision>23</cp:revision>
  <dcterms:created xsi:type="dcterms:W3CDTF">2016-03-17T19:27:43Z</dcterms:created>
  <dcterms:modified xsi:type="dcterms:W3CDTF">2026-03-11T15:26:32Z</dcterms:modified>
</cp:coreProperties>
</file>